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57" r:id="rId5"/>
    <p:sldId id="260" r:id="rId6"/>
    <p:sldId id="261" r:id="rId7"/>
    <p:sldId id="262" r:id="rId8"/>
    <p:sldId id="263" r:id="rId9"/>
    <p:sldId id="269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381125"/>
          </a:xfrm>
        </p:spPr>
        <p:txBody>
          <a:bodyPr anchor="b">
            <a:noAutofit/>
          </a:bodyPr>
          <a:lstStyle>
            <a:lvl1pPr algn="ctr">
              <a:defRPr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04651"/>
            <a:ext cx="9144000" cy="782493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389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Graph &amp; text_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38201" y="1144588"/>
            <a:ext cx="10224751" cy="4651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4"/>
          </p:nvPr>
        </p:nvSpPr>
        <p:spPr>
          <a:xfrm>
            <a:off x="838200" y="1609725"/>
            <a:ext cx="10443694" cy="3258489"/>
          </a:xfrm>
        </p:spPr>
        <p:txBody>
          <a:bodyPr/>
          <a:lstStyle/>
          <a:p>
            <a:r>
              <a:rPr lang="en-US" smtClean="0"/>
              <a:t>Click icon to add chart</a:t>
            </a:r>
            <a:endParaRPr lang="en-GB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38200" y="4868215"/>
            <a:ext cx="10443693" cy="1390917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91925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Graph &amp; text_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838201" y="1144588"/>
            <a:ext cx="10224752" cy="4524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4"/>
          </p:nvPr>
        </p:nvSpPr>
        <p:spPr>
          <a:xfrm>
            <a:off x="6259513" y="1597025"/>
            <a:ext cx="5086350" cy="4649788"/>
          </a:xfrm>
        </p:spPr>
        <p:txBody>
          <a:bodyPr/>
          <a:lstStyle/>
          <a:p>
            <a:r>
              <a:rPr lang="en-US" smtClean="0"/>
              <a:t>Click icon to add chart</a:t>
            </a:r>
            <a:endParaRPr lang="en-GB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838200" y="1597025"/>
            <a:ext cx="5381625" cy="46624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75400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A9DE61E-BFA3-49ED-B5AE-395454FC5E3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204902" cy="686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08237" y="1662113"/>
            <a:ext cx="6890309" cy="17891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 b="1">
                <a:solidFill>
                  <a:schemeClr val="bg1"/>
                </a:solidFill>
              </a:defRPr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en-US" dirty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9239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024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96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ivider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1738648"/>
            <a:ext cx="6348211" cy="1303004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363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38201" y="1144589"/>
            <a:ext cx="10224752" cy="50165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17195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wo Content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838201" y="1144589"/>
            <a:ext cx="10224752" cy="50165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47418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9" y="365125"/>
            <a:ext cx="10184526" cy="779463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12925"/>
            <a:ext cx="5157787" cy="6921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812925"/>
            <a:ext cx="5183188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39788" y="1144588"/>
            <a:ext cx="10184527" cy="50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6917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4 Content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282" y="1911057"/>
            <a:ext cx="662051" cy="185976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986" y="1911056"/>
            <a:ext cx="662051" cy="185976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282" y="4133704"/>
            <a:ext cx="662051" cy="185976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986" y="4133703"/>
            <a:ext cx="662051" cy="1859761"/>
          </a:xfrm>
          <a:prstGeom prst="rect">
            <a:avLst/>
          </a:prstGeom>
        </p:spPr>
      </p:pic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838201" y="1144588"/>
            <a:ext cx="10224752" cy="4905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sz="quarter" idx="14"/>
          </p:nvPr>
        </p:nvSpPr>
        <p:spPr>
          <a:xfrm>
            <a:off x="2014538" y="1911350"/>
            <a:ext cx="4081462" cy="18589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8"/>
          </p:nvPr>
        </p:nvSpPr>
        <p:spPr>
          <a:xfrm>
            <a:off x="6919037" y="1931051"/>
            <a:ext cx="4081463" cy="185196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3" name="Content Placeholder 32"/>
          <p:cNvSpPr>
            <a:spLocks noGrp="1"/>
          </p:cNvSpPr>
          <p:nvPr>
            <p:ph sz="quarter" idx="19"/>
          </p:nvPr>
        </p:nvSpPr>
        <p:spPr>
          <a:xfrm>
            <a:off x="2014538" y="4146193"/>
            <a:ext cx="4081462" cy="18716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5" name="Content Placeholder 34"/>
          <p:cNvSpPr>
            <a:spLocks noGrp="1"/>
          </p:cNvSpPr>
          <p:nvPr>
            <p:ph sz="quarter" idx="20"/>
          </p:nvPr>
        </p:nvSpPr>
        <p:spPr>
          <a:xfrm>
            <a:off x="6919037" y="4140851"/>
            <a:ext cx="4081463" cy="187700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0037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741867"/>
            <a:ext cx="3932237" cy="627845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41867"/>
            <a:ext cx="6172200" cy="440135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69712"/>
            <a:ext cx="3932237" cy="377351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839788" y="1144588"/>
            <a:ext cx="10184527" cy="4778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839788" y="334963"/>
            <a:ext cx="10184527" cy="809625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796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790163"/>
            <a:ext cx="3932237" cy="556388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790161"/>
            <a:ext cx="6172200" cy="43273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46551"/>
            <a:ext cx="3932237" cy="377091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9788" y="373488"/>
            <a:ext cx="10171649" cy="783208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839788" y="1156694"/>
            <a:ext cx="10171649" cy="485139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4846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779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356350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A71DA-74D6-4E41-9E93-4EB5A7B9FA4A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58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52BC14-E8FA-4539-BA17-A50071112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48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445622" y="1801631"/>
            <a:ext cx="9144000" cy="1381125"/>
          </a:xfrm>
        </p:spPr>
        <p:txBody>
          <a:bodyPr/>
          <a:lstStyle/>
          <a:p>
            <a:r>
              <a:rPr lang="en-US" dirty="0" smtClean="0"/>
              <a:t>FY 24 - Way forward - Tippers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53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kern="0" dirty="0" smtClean="0"/>
              <a:t>Top potential customers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884980"/>
              </p:ext>
            </p:extLst>
          </p:nvPr>
        </p:nvGraphicFramePr>
        <p:xfrm>
          <a:off x="522516" y="1530703"/>
          <a:ext cx="11011987" cy="4953740"/>
        </p:xfrm>
        <a:graphic>
          <a:graphicData uri="http://schemas.openxmlformats.org/drawingml/2006/table">
            <a:tbl>
              <a:tblPr/>
              <a:tblGrid>
                <a:gridCol w="315984">
                  <a:extLst>
                    <a:ext uri="{9D8B030D-6E8A-4147-A177-3AD203B41FA5}">
                      <a16:colId xmlns:a16="http://schemas.microsoft.com/office/drawing/2014/main" val="189454815"/>
                    </a:ext>
                  </a:extLst>
                </a:gridCol>
                <a:gridCol w="1590445">
                  <a:extLst>
                    <a:ext uri="{9D8B030D-6E8A-4147-A177-3AD203B41FA5}">
                      <a16:colId xmlns:a16="http://schemas.microsoft.com/office/drawing/2014/main" val="2944055366"/>
                    </a:ext>
                  </a:extLst>
                </a:gridCol>
                <a:gridCol w="1666807">
                  <a:extLst>
                    <a:ext uri="{9D8B030D-6E8A-4147-A177-3AD203B41FA5}">
                      <a16:colId xmlns:a16="http://schemas.microsoft.com/office/drawing/2014/main" val="3645637499"/>
                    </a:ext>
                  </a:extLst>
                </a:gridCol>
                <a:gridCol w="895284">
                  <a:extLst>
                    <a:ext uri="{9D8B030D-6E8A-4147-A177-3AD203B41FA5}">
                      <a16:colId xmlns:a16="http://schemas.microsoft.com/office/drawing/2014/main" val="3917341606"/>
                    </a:ext>
                  </a:extLst>
                </a:gridCol>
                <a:gridCol w="631644">
                  <a:extLst>
                    <a:ext uri="{9D8B030D-6E8A-4147-A177-3AD203B41FA5}">
                      <a16:colId xmlns:a16="http://schemas.microsoft.com/office/drawing/2014/main" val="2704881511"/>
                    </a:ext>
                  </a:extLst>
                </a:gridCol>
                <a:gridCol w="1179987">
                  <a:extLst>
                    <a:ext uri="{9D8B030D-6E8A-4147-A177-3AD203B41FA5}">
                      <a16:colId xmlns:a16="http://schemas.microsoft.com/office/drawing/2014/main" val="2289512514"/>
                    </a:ext>
                  </a:extLst>
                </a:gridCol>
                <a:gridCol w="674095">
                  <a:extLst>
                    <a:ext uri="{9D8B030D-6E8A-4147-A177-3AD203B41FA5}">
                      <a16:colId xmlns:a16="http://schemas.microsoft.com/office/drawing/2014/main" val="2167623172"/>
                    </a:ext>
                  </a:extLst>
                </a:gridCol>
                <a:gridCol w="782057">
                  <a:extLst>
                    <a:ext uri="{9D8B030D-6E8A-4147-A177-3AD203B41FA5}">
                      <a16:colId xmlns:a16="http://schemas.microsoft.com/office/drawing/2014/main" val="444067401"/>
                    </a:ext>
                  </a:extLst>
                </a:gridCol>
                <a:gridCol w="2648667">
                  <a:extLst>
                    <a:ext uri="{9D8B030D-6E8A-4147-A177-3AD203B41FA5}">
                      <a16:colId xmlns:a16="http://schemas.microsoft.com/office/drawing/2014/main" val="2294330327"/>
                    </a:ext>
                  </a:extLst>
                </a:gridCol>
                <a:gridCol w="627017">
                  <a:extLst>
                    <a:ext uri="{9D8B030D-6E8A-4147-A177-3AD203B41FA5}">
                      <a16:colId xmlns:a16="http://schemas.microsoft.com/office/drawing/2014/main" val="1679359930"/>
                    </a:ext>
                  </a:extLst>
                </a:gridCol>
              </a:tblGrid>
              <a:tr h="4833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Sl.No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Name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Segment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Fleet size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Likely purchase for FY 24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SPOC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type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Action Plan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Timeline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747178"/>
                  </a:ext>
                </a:extLst>
              </a:tr>
              <a:tr h="5372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Gummidipundi assn customers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Ashok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ASC required at 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Minjur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area , Vehicle park will be 500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nos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0729102"/>
                  </a:ext>
                </a:extLst>
              </a:tr>
              <a:tr h="4833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Madras assn customers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Ashok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Continuous engagement with customer.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850850"/>
                  </a:ext>
                </a:extLst>
              </a:tr>
              <a:tr h="50359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TNSLOA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 / Road construction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</a:t>
                      </a:r>
                    </a:p>
                    <a:p>
                      <a:pPr algn="l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Ashok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Plant visit and Continuous engagement with customer.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3117755"/>
                  </a:ext>
                </a:extLst>
              </a:tr>
              <a:tr h="50359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Roy &amp; Co association customer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 / Boulders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 Tip </a:t>
                      </a:r>
                      <a:endParaRPr 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10x4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Ashok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 Loyal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Plant visit and Continuous engagement with customer.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9121383"/>
                  </a:ext>
                </a:extLst>
              </a:tr>
              <a:tr h="4028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RMC Retail customers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RMC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Ashok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KMPL establishment TML vs AL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2749439"/>
                  </a:ext>
                </a:extLst>
              </a:tr>
              <a:tr h="50359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AGR Enterprises Group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 Tip </a:t>
                      </a:r>
                      <a:endParaRPr 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10x4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Sanjay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 4825 H6 4V model needs to 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established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7871167"/>
                  </a:ext>
                </a:extLst>
              </a:tr>
              <a:tr h="75232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AJS Infra (Arupadai)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 / Boulders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 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Sanjay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Competition loyal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establishment to be done in mining &amp; surface applications (B2B trials)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0468813"/>
                  </a:ext>
                </a:extLst>
              </a:tr>
              <a:tr h="75232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PS Blue metals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 / Boulders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 </a:t>
                      </a:r>
                      <a:endParaRPr 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Sanjay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After market support required .  Frequent visit of service and parts team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875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1579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kern="0" dirty="0" smtClean="0"/>
              <a:t>Top potential customers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441341"/>
              </p:ext>
            </p:extLst>
          </p:nvPr>
        </p:nvGraphicFramePr>
        <p:xfrm>
          <a:off x="483326" y="1450863"/>
          <a:ext cx="11064239" cy="4976064"/>
        </p:xfrm>
        <a:graphic>
          <a:graphicData uri="http://schemas.openxmlformats.org/drawingml/2006/table">
            <a:tbl>
              <a:tblPr/>
              <a:tblGrid>
                <a:gridCol w="317481">
                  <a:extLst>
                    <a:ext uri="{9D8B030D-6E8A-4147-A177-3AD203B41FA5}">
                      <a16:colId xmlns:a16="http://schemas.microsoft.com/office/drawing/2014/main" val="3517083813"/>
                    </a:ext>
                  </a:extLst>
                </a:gridCol>
                <a:gridCol w="1597994">
                  <a:extLst>
                    <a:ext uri="{9D8B030D-6E8A-4147-A177-3AD203B41FA5}">
                      <a16:colId xmlns:a16="http://schemas.microsoft.com/office/drawing/2014/main" val="2600054508"/>
                    </a:ext>
                  </a:extLst>
                </a:gridCol>
                <a:gridCol w="1674716">
                  <a:extLst>
                    <a:ext uri="{9D8B030D-6E8A-4147-A177-3AD203B41FA5}">
                      <a16:colId xmlns:a16="http://schemas.microsoft.com/office/drawing/2014/main" val="2493170062"/>
                    </a:ext>
                  </a:extLst>
                </a:gridCol>
                <a:gridCol w="899533">
                  <a:extLst>
                    <a:ext uri="{9D8B030D-6E8A-4147-A177-3AD203B41FA5}">
                      <a16:colId xmlns:a16="http://schemas.microsoft.com/office/drawing/2014/main" val="3295660319"/>
                    </a:ext>
                  </a:extLst>
                </a:gridCol>
                <a:gridCol w="823061">
                  <a:extLst>
                    <a:ext uri="{9D8B030D-6E8A-4147-A177-3AD203B41FA5}">
                      <a16:colId xmlns:a16="http://schemas.microsoft.com/office/drawing/2014/main" val="1390998277"/>
                    </a:ext>
                  </a:extLst>
                </a:gridCol>
                <a:gridCol w="997166">
                  <a:extLst>
                    <a:ext uri="{9D8B030D-6E8A-4147-A177-3AD203B41FA5}">
                      <a16:colId xmlns:a16="http://schemas.microsoft.com/office/drawing/2014/main" val="4023956511"/>
                    </a:ext>
                  </a:extLst>
                </a:gridCol>
                <a:gridCol w="677294">
                  <a:extLst>
                    <a:ext uri="{9D8B030D-6E8A-4147-A177-3AD203B41FA5}">
                      <a16:colId xmlns:a16="http://schemas.microsoft.com/office/drawing/2014/main" val="2369234717"/>
                    </a:ext>
                  </a:extLst>
                </a:gridCol>
                <a:gridCol w="785767">
                  <a:extLst>
                    <a:ext uri="{9D8B030D-6E8A-4147-A177-3AD203B41FA5}">
                      <a16:colId xmlns:a16="http://schemas.microsoft.com/office/drawing/2014/main" val="2144422327"/>
                    </a:ext>
                  </a:extLst>
                </a:gridCol>
                <a:gridCol w="2793839">
                  <a:extLst>
                    <a:ext uri="{9D8B030D-6E8A-4147-A177-3AD203B41FA5}">
                      <a16:colId xmlns:a16="http://schemas.microsoft.com/office/drawing/2014/main" val="3682668144"/>
                    </a:ext>
                  </a:extLst>
                </a:gridCol>
                <a:gridCol w="497388">
                  <a:extLst>
                    <a:ext uri="{9D8B030D-6E8A-4147-A177-3AD203B41FA5}">
                      <a16:colId xmlns:a16="http://schemas.microsoft.com/office/drawing/2014/main" val="4051759793"/>
                    </a:ext>
                  </a:extLst>
                </a:gridCol>
              </a:tblGrid>
              <a:tr h="7157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Sl.No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Name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Segment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Fleet size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Likely purchase for FY 24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SPOC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type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Action Plan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Timeline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974173"/>
                  </a:ext>
                </a:extLst>
              </a:tr>
              <a:tr h="4777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RS Enterprises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RMC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Sanjay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KMPL establishment TML vs AL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0227812"/>
                  </a:ext>
                </a:extLst>
              </a:tr>
              <a:tr h="4995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Tambaram /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Trisulam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Assn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 Tip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Sanjay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Plant visit and Continuous engagement with customer.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5521423"/>
                  </a:ext>
                </a:extLst>
              </a:tr>
              <a:tr h="8921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 Blue metals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George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Competition loyal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establishment to be done TML 3525 vs AL U 3525 (B2B trials).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1956915"/>
                  </a:ext>
                </a:extLst>
              </a:tr>
              <a:tr h="8921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SSK Blue metals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George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Competition loyal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establishment to be done TML 3525 vs AL U 3525 (B2B trials).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0984046"/>
                  </a:ext>
                </a:extLst>
              </a:tr>
              <a:tr h="4995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ADR &amp; Sembaiyanar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George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 Loyal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Plant visit and Continuous engagement with customer.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5038454"/>
                  </a:ext>
                </a:extLst>
              </a:tr>
              <a:tr h="4995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Shanmugasundaram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George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Plant visit and Continuous engagement with customer.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5762280"/>
                  </a:ext>
                </a:extLst>
              </a:tr>
              <a:tr h="4995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Om Sakthi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 / RMC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 </a:t>
                      </a:r>
                      <a:endParaRPr 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George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Switcher 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Plant visit and Continuous engagement with customer.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</a:t>
                      </a:r>
                    </a:p>
                  </a:txBody>
                  <a:tcPr marL="7547" marR="7547" marT="75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8953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13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required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28364"/>
          </a:xfrm>
        </p:spPr>
        <p:txBody>
          <a:bodyPr/>
          <a:lstStyle/>
          <a:p>
            <a:r>
              <a:rPr lang="en-US" dirty="0" smtClean="0"/>
              <a:t>Comprehensive AMC package </a:t>
            </a:r>
          </a:p>
          <a:p>
            <a:r>
              <a:rPr lang="en-US" dirty="0" smtClean="0"/>
              <a:t>EDPTO seeding support </a:t>
            </a:r>
          </a:p>
          <a:p>
            <a:r>
              <a:rPr lang="en-US" dirty="0" smtClean="0"/>
              <a:t>Higher diameter clutch – 430 mm </a:t>
            </a:r>
          </a:p>
          <a:p>
            <a:r>
              <a:rPr lang="en-US" dirty="0" smtClean="0"/>
              <a:t>ASC Required – Minjur and Vadalur</a:t>
            </a:r>
            <a:endParaRPr lang="en-US" dirty="0"/>
          </a:p>
          <a:p>
            <a:r>
              <a:rPr lang="en-US" dirty="0" smtClean="0"/>
              <a:t>Dealer manpower needs to be added (PDP – 1 , PME – 1)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67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46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Key highlights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199" y="1476103"/>
            <a:ext cx="3341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B050"/>
                </a:solidFill>
              </a:rPr>
              <a:t>What went right </a:t>
            </a:r>
            <a:endParaRPr lang="en-US" sz="2800" b="1" dirty="0">
              <a:solidFill>
                <a:srgbClr val="00B05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68885" y="1476103"/>
            <a:ext cx="3341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What went wrong 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577" y="2325189"/>
            <a:ext cx="52120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13% MS growth in Retail MS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Key competition customers taken to AL fold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Team synergy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Product establishment – 8x4 Tipper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78779" y="2325189"/>
            <a:ext cx="49521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Unfavorable TIV mix (11% in 10x4 Tipper)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Non availability of EDPTO ( Sold 40 no's)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Reliability issues on 8x4 Tippers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In-house finance funding availability   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5982789" y="1645920"/>
            <a:ext cx="39188" cy="52120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013464" y="1999323"/>
            <a:ext cx="26791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979714" y="1999323"/>
            <a:ext cx="24296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97" b="100000" l="9845" r="9663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22618" y="1399029"/>
            <a:ext cx="799011" cy="6002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5081" y="1399028"/>
            <a:ext cx="515213" cy="60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1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Heat Map  - FY 23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0391988"/>
              </p:ext>
            </p:extLst>
          </p:nvPr>
        </p:nvGraphicFramePr>
        <p:xfrm>
          <a:off x="342952" y="1472927"/>
          <a:ext cx="10995607" cy="4914813"/>
        </p:xfrm>
        <a:graphic>
          <a:graphicData uri="http://schemas.openxmlformats.org/drawingml/2006/table">
            <a:tbl>
              <a:tblPr/>
              <a:tblGrid>
                <a:gridCol w="1288353">
                  <a:extLst>
                    <a:ext uri="{9D8B030D-6E8A-4147-A177-3AD203B41FA5}">
                      <a16:colId xmlns:a16="http://schemas.microsoft.com/office/drawing/2014/main" val="1916608551"/>
                    </a:ext>
                  </a:extLst>
                </a:gridCol>
                <a:gridCol w="483131">
                  <a:extLst>
                    <a:ext uri="{9D8B030D-6E8A-4147-A177-3AD203B41FA5}">
                      <a16:colId xmlns:a16="http://schemas.microsoft.com/office/drawing/2014/main" val="2235800326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1113479127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4041809563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3056983042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618803775"/>
                    </a:ext>
                  </a:extLst>
                </a:gridCol>
                <a:gridCol w="765578">
                  <a:extLst>
                    <a:ext uri="{9D8B030D-6E8A-4147-A177-3AD203B41FA5}">
                      <a16:colId xmlns:a16="http://schemas.microsoft.com/office/drawing/2014/main" val="2724071091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3481086224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363928276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3639812324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2515497376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2889995919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1280636822"/>
                    </a:ext>
                  </a:extLst>
                </a:gridCol>
                <a:gridCol w="431103">
                  <a:extLst>
                    <a:ext uri="{9D8B030D-6E8A-4147-A177-3AD203B41FA5}">
                      <a16:colId xmlns:a16="http://schemas.microsoft.com/office/drawing/2014/main" val="733194045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2071649228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2866805335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3272399503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1808204808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3265874909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3888586092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1435635492"/>
                    </a:ext>
                  </a:extLst>
                </a:gridCol>
                <a:gridCol w="445969">
                  <a:extLst>
                    <a:ext uri="{9D8B030D-6E8A-4147-A177-3AD203B41FA5}">
                      <a16:colId xmlns:a16="http://schemas.microsoft.com/office/drawing/2014/main" val="427589095"/>
                    </a:ext>
                  </a:extLst>
                </a:gridCol>
              </a:tblGrid>
              <a:tr h="5922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Segment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Poonamalle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Madhavaram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Padappai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Vellore 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Villupuram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Pondicherry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AO Chennai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6214977"/>
                  </a:ext>
                </a:extLst>
              </a:tr>
              <a:tr h="28590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4x2 Tipper 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942861"/>
                  </a:ext>
                </a:extLst>
              </a:tr>
              <a:tr h="2859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27.3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88.9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92.9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57.3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111094"/>
                  </a:ext>
                </a:extLst>
              </a:tr>
              <a:tr h="2927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11.2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141042"/>
                  </a:ext>
                </a:extLst>
              </a:tr>
              <a:tr h="28590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Tipper 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35.4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10.6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306652"/>
                  </a:ext>
                </a:extLst>
              </a:tr>
              <a:tr h="2859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38.5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922309"/>
                  </a:ext>
                </a:extLst>
              </a:tr>
              <a:tr h="2927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45.2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24.6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48.9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37.6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43.2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43.5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9918171"/>
                  </a:ext>
                </a:extLst>
              </a:tr>
              <a:tr h="28590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Tipper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32.6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507944"/>
                  </a:ext>
                </a:extLst>
              </a:tr>
              <a:tr h="2859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44.9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35.2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42.4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48.9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49.5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83732"/>
                  </a:ext>
                </a:extLst>
              </a:tr>
              <a:tr h="2927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66.4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34.9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33.6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42.5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757991"/>
                  </a:ext>
                </a:extLst>
              </a:tr>
              <a:tr h="28590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10x2 Tipper 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9.4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994635"/>
                  </a:ext>
                </a:extLst>
              </a:tr>
              <a:tr h="2859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40.4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53.6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20.4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75.9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38.5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1213294"/>
                  </a:ext>
                </a:extLst>
              </a:tr>
              <a:tr h="2927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9861541"/>
                  </a:ext>
                </a:extLst>
              </a:tr>
              <a:tr h="28590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Tipper Total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26.5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9.2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12.3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918879"/>
                  </a:ext>
                </a:extLst>
              </a:tr>
              <a:tr h="2859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43.1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33.2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47.8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49.5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43.4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706705"/>
                  </a:ext>
                </a:extLst>
              </a:tr>
              <a:tr h="2927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27" marR="6027" marT="602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</a:t>
                      </a:r>
                    </a:p>
                  </a:txBody>
                  <a:tcPr marL="6027" marR="6027" marT="60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6481465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-99235" y="6425125"/>
            <a:ext cx="55350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* Top Left corner - Sub-segment contribution within zone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435806" y="6425125"/>
            <a:ext cx="59829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* Bottom right corner - Zone contribution within sub-segment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25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0257"/>
            <a:ext cx="10224752" cy="779462"/>
          </a:xfrm>
        </p:spPr>
        <p:txBody>
          <a:bodyPr>
            <a:normAutofit/>
          </a:bodyPr>
          <a:lstStyle/>
          <a:p>
            <a:r>
              <a:rPr lang="en-US" dirty="0"/>
              <a:t>Market Map | FY (2023-24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9923422" y="141878"/>
            <a:ext cx="889000" cy="292100"/>
          </a:xfrm>
          <a:prstGeom prst="roundRect">
            <a:avLst/>
          </a:prstGeom>
          <a:solidFill>
            <a:srgbClr val="EBD771"/>
          </a:solidFill>
          <a:ln w="15875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rgbClr val="000000"/>
                </a:solidFill>
              </a:rPr>
              <a:t>2700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923422" y="497478"/>
            <a:ext cx="889000" cy="292100"/>
          </a:xfrm>
          <a:prstGeom prst="roundRect">
            <a:avLst/>
          </a:prstGeom>
          <a:solidFill>
            <a:srgbClr val="EBD771"/>
          </a:solidFill>
          <a:ln w="15875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rgbClr val="000000"/>
                </a:solidFill>
              </a:rPr>
              <a:t>1415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923422" y="853078"/>
            <a:ext cx="889000" cy="292100"/>
          </a:xfrm>
          <a:prstGeom prst="roundRect">
            <a:avLst/>
          </a:prstGeom>
          <a:solidFill>
            <a:srgbClr val="EBD771"/>
          </a:solidFill>
          <a:ln w="15875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rgbClr val="000000"/>
                </a:solidFill>
              </a:rPr>
              <a:t>52%</a:t>
            </a:r>
            <a:endParaRPr lang="en-US" sz="1600" b="1" dirty="0">
              <a:solidFill>
                <a:srgbClr val="000000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70326" y="1306285"/>
            <a:ext cx="11375359" cy="5392003"/>
            <a:chOff x="-21559" y="1280160"/>
            <a:chExt cx="11375359" cy="5392003"/>
          </a:xfrm>
        </p:grpSpPr>
        <p:grpSp>
          <p:nvGrpSpPr>
            <p:cNvPr id="21" name="Group 20"/>
            <p:cNvGrpSpPr/>
            <p:nvPr/>
          </p:nvGrpSpPr>
          <p:grpSpPr>
            <a:xfrm>
              <a:off x="-21559" y="1280160"/>
              <a:ext cx="11375359" cy="4896803"/>
              <a:chOff x="-21559" y="1280160"/>
              <a:chExt cx="11375359" cy="4896803"/>
            </a:xfrm>
          </p:grpSpPr>
          <p:pic>
            <p:nvPicPr>
              <p:cNvPr id="20" name="Picture 19"/>
              <p:cNvPicPr>
                <a:picLocks/>
              </p:cNvPicPr>
              <p:nvPr/>
            </p:nvPicPr>
            <p:blipFill rotWithShape="1">
              <a:blip r:embed="rId2"/>
              <a:srcRect b="15750"/>
              <a:stretch/>
            </p:blipFill>
            <p:spPr>
              <a:xfrm>
                <a:off x="10294" y="1280160"/>
                <a:ext cx="11343506" cy="4896803"/>
              </a:xfrm>
              <a:prstGeom prst="rect">
                <a:avLst/>
              </a:prstGeom>
            </p:spPr>
          </p:pic>
          <p:sp>
            <p:nvSpPr>
              <p:cNvPr id="10" name="Rounded Rectangle 9"/>
              <p:cNvSpPr/>
              <p:nvPr/>
            </p:nvSpPr>
            <p:spPr>
              <a:xfrm>
                <a:off x="546760" y="3993338"/>
                <a:ext cx="3604670" cy="1806571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>
                <a:off x="555976" y="2277903"/>
                <a:ext cx="3604670" cy="1706509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/>
              <p:cNvSpPr/>
              <p:nvPr/>
            </p:nvSpPr>
            <p:spPr>
              <a:xfrm>
                <a:off x="541032" y="1676382"/>
                <a:ext cx="3619613" cy="637084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Right Arrow 12"/>
              <p:cNvSpPr/>
              <p:nvPr/>
            </p:nvSpPr>
            <p:spPr>
              <a:xfrm>
                <a:off x="-21559" y="4876070"/>
                <a:ext cx="394430" cy="28329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1</a:t>
                </a:r>
                <a:endParaRPr lang="en-US" dirty="0"/>
              </a:p>
            </p:txBody>
          </p:sp>
          <p:sp>
            <p:nvSpPr>
              <p:cNvPr id="14" name="Right Arrow 13"/>
              <p:cNvSpPr/>
              <p:nvPr/>
            </p:nvSpPr>
            <p:spPr>
              <a:xfrm>
                <a:off x="32428" y="3009390"/>
                <a:ext cx="394430" cy="279097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2</a:t>
                </a:r>
                <a:endParaRPr lang="en-US" dirty="0"/>
              </a:p>
            </p:txBody>
          </p:sp>
          <p:sp>
            <p:nvSpPr>
              <p:cNvPr id="15" name="Right Arrow 14"/>
              <p:cNvSpPr/>
              <p:nvPr/>
            </p:nvSpPr>
            <p:spPr>
              <a:xfrm>
                <a:off x="-21559" y="2004924"/>
                <a:ext cx="382752" cy="27297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3</a:t>
                </a:r>
                <a:endParaRPr lang="en-US" dirty="0"/>
              </a:p>
            </p:txBody>
          </p:sp>
        </p:grp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70825" y="4968195"/>
              <a:ext cx="1315291" cy="641948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12162" y="1709778"/>
              <a:ext cx="829617" cy="50063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5"/>
            <a:srcRect r="7467" b="5262"/>
            <a:stretch/>
          </p:blipFill>
          <p:spPr>
            <a:xfrm>
              <a:off x="814213" y="2486375"/>
              <a:ext cx="947169" cy="66256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6"/>
            <a:srcRect t="7848" r="4363" b="8132"/>
            <a:stretch/>
          </p:blipFill>
          <p:spPr>
            <a:xfrm>
              <a:off x="666885" y="4153351"/>
              <a:ext cx="1932625" cy="614083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/>
            </p:cNvPicPr>
            <p:nvPr/>
          </p:nvPicPr>
          <p:blipFill rotWithShape="1">
            <a:blip r:embed="rId2"/>
            <a:srcRect t="86660" r="41212" b="6966"/>
            <a:stretch/>
          </p:blipFill>
          <p:spPr>
            <a:xfrm>
              <a:off x="2994265" y="6311945"/>
              <a:ext cx="5375564" cy="3602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69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wise – Plan FY 24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341914"/>
              </p:ext>
            </p:extLst>
          </p:nvPr>
        </p:nvGraphicFramePr>
        <p:xfrm>
          <a:off x="404946" y="1518803"/>
          <a:ext cx="11390812" cy="2217173"/>
        </p:xfrm>
        <a:graphic>
          <a:graphicData uri="http://schemas.openxmlformats.org/drawingml/2006/table">
            <a:tbl>
              <a:tblPr/>
              <a:tblGrid>
                <a:gridCol w="1106944">
                  <a:extLst>
                    <a:ext uri="{9D8B030D-6E8A-4147-A177-3AD203B41FA5}">
                      <a16:colId xmlns:a16="http://schemas.microsoft.com/office/drawing/2014/main" val="4193534853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3579419810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972220669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1391891149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3005822744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1823183821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2889089168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1483648049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2854795041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2931984202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432994087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3953287869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477816151"/>
                    </a:ext>
                  </a:extLst>
                </a:gridCol>
              </a:tblGrid>
              <a:tr h="31673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FY 24 Plan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PME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MDVM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PDP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Chennai 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926970"/>
                  </a:ext>
                </a:extLst>
              </a:tr>
              <a:tr h="316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7049530"/>
                  </a:ext>
                </a:extLst>
              </a:tr>
              <a:tr h="3167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4x2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833422"/>
                  </a:ext>
                </a:extLst>
              </a:tr>
              <a:tr h="3167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264280"/>
                  </a:ext>
                </a:extLst>
              </a:tr>
              <a:tr h="3167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Tipper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4153530"/>
                  </a:ext>
                </a:extLst>
              </a:tr>
              <a:tr h="3167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10x4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3203469"/>
                  </a:ext>
                </a:extLst>
              </a:tr>
              <a:tr h="3167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Tipper Total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1965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803099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130111"/>
              </p:ext>
            </p:extLst>
          </p:nvPr>
        </p:nvGraphicFramePr>
        <p:xfrm>
          <a:off x="404946" y="3961560"/>
          <a:ext cx="11390812" cy="2151856"/>
        </p:xfrm>
        <a:graphic>
          <a:graphicData uri="http://schemas.openxmlformats.org/drawingml/2006/table">
            <a:tbl>
              <a:tblPr/>
              <a:tblGrid>
                <a:gridCol w="1106944">
                  <a:extLst>
                    <a:ext uri="{9D8B030D-6E8A-4147-A177-3AD203B41FA5}">
                      <a16:colId xmlns:a16="http://schemas.microsoft.com/office/drawing/2014/main" val="2264678235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865518228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1297679287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580041145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1108850781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1519619297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194914418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4210984211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1827704849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1912068602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21072098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2832279614"/>
                    </a:ext>
                  </a:extLst>
                </a:gridCol>
                <a:gridCol w="856989">
                  <a:extLst>
                    <a:ext uri="{9D8B030D-6E8A-4147-A177-3AD203B41FA5}">
                      <a16:colId xmlns:a16="http://schemas.microsoft.com/office/drawing/2014/main" val="926317894"/>
                    </a:ext>
                  </a:extLst>
                </a:gridCol>
              </a:tblGrid>
              <a:tr h="30740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FY 24 Plan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VELLORE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VPM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Pondy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TN 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143257"/>
                  </a:ext>
                </a:extLst>
              </a:tr>
              <a:tr h="3074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8249342"/>
                  </a:ext>
                </a:extLst>
              </a:tr>
              <a:tr h="3074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4x2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023800"/>
                  </a:ext>
                </a:extLst>
              </a:tr>
              <a:tr h="3074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565157"/>
                  </a:ext>
                </a:extLst>
              </a:tr>
              <a:tr h="3074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Tipper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825750"/>
                  </a:ext>
                </a:extLst>
              </a:tr>
              <a:tr h="3074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10x4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284926"/>
                  </a:ext>
                </a:extLst>
              </a:tr>
              <a:tr h="3074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Tipper Total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12176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117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Plan – 6x4 Tipper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408211"/>
              </p:ext>
            </p:extLst>
          </p:nvPr>
        </p:nvGraphicFramePr>
        <p:xfrm>
          <a:off x="71676" y="1275290"/>
          <a:ext cx="12011467" cy="5561137"/>
        </p:xfrm>
        <a:graphic>
          <a:graphicData uri="http://schemas.openxmlformats.org/drawingml/2006/table">
            <a:tbl>
              <a:tblPr/>
              <a:tblGrid>
                <a:gridCol w="1464432">
                  <a:extLst>
                    <a:ext uri="{9D8B030D-6E8A-4147-A177-3AD203B41FA5}">
                      <a16:colId xmlns:a16="http://schemas.microsoft.com/office/drawing/2014/main" val="2467106375"/>
                    </a:ext>
                  </a:extLst>
                </a:gridCol>
                <a:gridCol w="3397091">
                  <a:extLst>
                    <a:ext uri="{9D8B030D-6E8A-4147-A177-3AD203B41FA5}">
                      <a16:colId xmlns:a16="http://schemas.microsoft.com/office/drawing/2014/main" val="4128498158"/>
                    </a:ext>
                  </a:extLst>
                </a:gridCol>
                <a:gridCol w="4529921">
                  <a:extLst>
                    <a:ext uri="{9D8B030D-6E8A-4147-A177-3AD203B41FA5}">
                      <a16:colId xmlns:a16="http://schemas.microsoft.com/office/drawing/2014/main" val="2233646966"/>
                    </a:ext>
                  </a:extLst>
                </a:gridCol>
                <a:gridCol w="1118447">
                  <a:extLst>
                    <a:ext uri="{9D8B030D-6E8A-4147-A177-3AD203B41FA5}">
                      <a16:colId xmlns:a16="http://schemas.microsoft.com/office/drawing/2014/main" val="3899438761"/>
                    </a:ext>
                  </a:extLst>
                </a:gridCol>
                <a:gridCol w="1501576">
                  <a:extLst>
                    <a:ext uri="{9D8B030D-6E8A-4147-A177-3AD203B41FA5}">
                      <a16:colId xmlns:a16="http://schemas.microsoft.com/office/drawing/2014/main" val="3997877219"/>
                    </a:ext>
                  </a:extLst>
                </a:gridCol>
              </a:tblGrid>
              <a:tr h="6190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Area to focus /Hubs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Action Plan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Timeline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Responsibility 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100476"/>
                  </a:ext>
                </a:extLst>
              </a:tr>
              <a:tr h="11953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Sand/ M Sand</a:t>
                      </a:r>
                    </a:p>
                    <a:p>
                      <a:pPr algn="ctr" fontAlgn="ctr"/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</a:t>
                      </a:r>
                      <a:r>
                        <a:rPr lang="en-US" sz="1600" b="1" i="0" u="sng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Govt .approved Sand mines </a:t>
                      </a:r>
                    </a:p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Thiruvallur -4 ,Villupuram –7 ,Cuddalore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  Kanchipuram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Arcot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– 4, Vaniyambadi- 3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Seeded M 2820 - 5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nos , KMPL needs to be established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establishment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trials and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testimonials (U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2820 &amp; M 2820)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Association based engagement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Jul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 / ASM - Sales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7240950"/>
                  </a:ext>
                </a:extLst>
              </a:tr>
              <a:tr h="8924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RMC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Chennai –Bangalore Express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Highway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Chennai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metro Phase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Ennore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– Madhuravoyal flying bridge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Plant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visit to major hirer operators in RMC 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Cargo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RMC product needs to Established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EDPTO mini launch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 / ASM - Sales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266930"/>
                  </a:ext>
                </a:extLst>
              </a:tr>
              <a:tr h="9578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Road 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construction</a:t>
                      </a:r>
                      <a:r>
                        <a:rPr lang="en-US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way project on existing Chennai - Bangalore highway 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way project on Chennai - Trichy Highway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Continuous engagement with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associations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Plant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visit for major customers (Class 1 Contractors)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Road shows and Tipper parade to be done.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 / ASM - Sales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2328075"/>
                  </a:ext>
                </a:extLst>
              </a:tr>
              <a:tr h="9578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metals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OSE project in Cuddalore 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Infra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projects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Chennai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KMPL establishment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– BB vs AL for major competition customers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Tipper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Thiruvizha at various location to increase the visibility in market.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Sep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ASM - Service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TSM/ASM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sales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069758"/>
                  </a:ext>
                </a:extLst>
              </a:tr>
              <a:tr h="8557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Boulders </a:t>
                      </a:r>
                      <a:endParaRPr lang="en-US" sz="1600" b="1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Mines approval expected in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Q2.</a:t>
                      </a:r>
                    </a:p>
                    <a:p>
                      <a:pPr marL="0" indent="0" algn="l" fontAlgn="ctr">
                        <a:buFont typeface="Wingdings" panose="05000000000000000000" pitchFamily="2" charset="2"/>
                        <a:buNone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(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Kanchipuram , Thiruvannamalai)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seed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 2825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 for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Shallow mining and N 2825 HR for deep mining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Capitalize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 2825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tipper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 user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trials.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ASM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/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236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3991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Plan – 8x4 Tipper 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067731"/>
              </p:ext>
            </p:extLst>
          </p:nvPr>
        </p:nvGraphicFramePr>
        <p:xfrm>
          <a:off x="75474" y="1508060"/>
          <a:ext cx="11981542" cy="4580000"/>
        </p:xfrm>
        <a:graphic>
          <a:graphicData uri="http://schemas.openxmlformats.org/drawingml/2006/table">
            <a:tbl>
              <a:tblPr/>
              <a:tblGrid>
                <a:gridCol w="1126309">
                  <a:extLst>
                    <a:ext uri="{9D8B030D-6E8A-4147-A177-3AD203B41FA5}">
                      <a16:colId xmlns:a16="http://schemas.microsoft.com/office/drawing/2014/main" val="2467106375"/>
                    </a:ext>
                  </a:extLst>
                </a:gridCol>
                <a:gridCol w="3866606">
                  <a:extLst>
                    <a:ext uri="{9D8B030D-6E8A-4147-A177-3AD203B41FA5}">
                      <a16:colId xmlns:a16="http://schemas.microsoft.com/office/drawing/2014/main" val="4128498158"/>
                    </a:ext>
                  </a:extLst>
                </a:gridCol>
                <a:gridCol w="4703328">
                  <a:extLst>
                    <a:ext uri="{9D8B030D-6E8A-4147-A177-3AD203B41FA5}">
                      <a16:colId xmlns:a16="http://schemas.microsoft.com/office/drawing/2014/main" val="2233646966"/>
                    </a:ext>
                  </a:extLst>
                </a:gridCol>
                <a:gridCol w="875192">
                  <a:extLst>
                    <a:ext uri="{9D8B030D-6E8A-4147-A177-3AD203B41FA5}">
                      <a16:colId xmlns:a16="http://schemas.microsoft.com/office/drawing/2014/main" val="3899438761"/>
                    </a:ext>
                  </a:extLst>
                </a:gridCol>
                <a:gridCol w="1410107">
                  <a:extLst>
                    <a:ext uri="{9D8B030D-6E8A-4147-A177-3AD203B41FA5}">
                      <a16:colId xmlns:a16="http://schemas.microsoft.com/office/drawing/2014/main" val="3997877219"/>
                    </a:ext>
                  </a:extLst>
                </a:gridCol>
              </a:tblGrid>
              <a:tr h="524787"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Application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Location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Action Plan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Timeline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Responsibility </a:t>
                      </a:r>
                      <a:endParaRPr lang="en-US" sz="1600" b="1" i="0" u="none" strike="noStrike" cap="non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100476"/>
                  </a:ext>
                </a:extLst>
              </a:tr>
              <a:tr h="1298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Road 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construction</a:t>
                      </a:r>
                    </a:p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Ennore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– Madhuravoyal flying bridge.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way project on existing Chennai - Bangalore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Highway.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way project on Chennai - Trichy Highway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Continuous engagement with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associations.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marL="0" indent="0" algn="l" fontAlgn="ctr">
                        <a:buFont typeface="Wingdings" panose="05000000000000000000" pitchFamily="2" charset="2"/>
                        <a:buNone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(</a:t>
                      </a:r>
                      <a:r>
                        <a:rPr lang="en-US" sz="1600" b="0" i="0" u="none" strike="noStrike" baseline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Redhills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, SP Koil assn)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Tipper Thiruvizha to be done at various locations (Cuddalore, Pondicherry and SP koil)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performance establishment – TML vs AL </a:t>
                      </a:r>
                    </a:p>
                    <a:p>
                      <a:pPr marL="0" indent="0" algn="l" fontAlgn="ctr">
                        <a:buFont typeface="Wingdings" panose="05000000000000000000" pitchFamily="2" charset="2"/>
                        <a:buNone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(</a:t>
                      </a:r>
                      <a:r>
                        <a:rPr lang="en-US" sz="1600" b="0" i="0" u="none" strike="noStrike" baseline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Neyveli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, Cuddalore , </a:t>
                      </a:r>
                      <a:r>
                        <a:rPr lang="en-US" sz="1600" b="0" i="0" u="none" strike="noStrike" baseline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Redhills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and  SP koil)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Video testimonial collections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Jun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TSM/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ASM – sales </a:t>
                      </a:r>
                    </a:p>
                    <a:p>
                      <a:pPr algn="l" fontAlgn="ctr"/>
                      <a:endParaRPr lang="en-US" sz="1600" b="0" i="0" u="none" strike="noStrike" baseline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2328075"/>
                  </a:ext>
                </a:extLst>
              </a:tr>
              <a:tr h="12992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OSE project in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Cuddalore. 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Infra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projects in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Chennai surroundings .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Chennai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Metro projects phase 3.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Continuous engagement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with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key competition customers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  <a:p>
                      <a:pPr marL="0" indent="0" algn="l" fontAlgn="ctr">
                        <a:buFont typeface="Wingdings" panose="05000000000000000000" pitchFamily="2" charset="2"/>
                        <a:buNone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(SSK , SPR , DAP, AJS Infra) 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KMPL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establishment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to bridge the Price gap 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back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trial/Testimonials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Jul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ASM - Service 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ctr"/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TSM /ASM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sales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069758"/>
                  </a:ext>
                </a:extLst>
              </a:tr>
              <a:tr h="10410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Boulders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Mines approval expected in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Q2</a:t>
                      </a:r>
                    </a:p>
                    <a:p>
                      <a:pPr marL="0" indent="0" algn="l" fontAlgn="ctr">
                        <a:buFont typeface="Wingdings" panose="05000000000000000000" pitchFamily="2" charset="2"/>
                        <a:buNone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(Kanchipuram,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Thiruvannamalai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)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Seeded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10 nos N 3525 in mining application  need to establish the product performance.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Jul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ASM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– Service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236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396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Plan – 10x4 Tipper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305619"/>
              </p:ext>
            </p:extLst>
          </p:nvPr>
        </p:nvGraphicFramePr>
        <p:xfrm>
          <a:off x="101600" y="1690939"/>
          <a:ext cx="11981542" cy="3537870"/>
        </p:xfrm>
        <a:graphic>
          <a:graphicData uri="http://schemas.openxmlformats.org/drawingml/2006/table">
            <a:tbl>
              <a:tblPr/>
              <a:tblGrid>
                <a:gridCol w="1748530">
                  <a:extLst>
                    <a:ext uri="{9D8B030D-6E8A-4147-A177-3AD203B41FA5}">
                      <a16:colId xmlns:a16="http://schemas.microsoft.com/office/drawing/2014/main" val="2467106375"/>
                    </a:ext>
                  </a:extLst>
                </a:gridCol>
                <a:gridCol w="3633715">
                  <a:extLst>
                    <a:ext uri="{9D8B030D-6E8A-4147-A177-3AD203B41FA5}">
                      <a16:colId xmlns:a16="http://schemas.microsoft.com/office/drawing/2014/main" val="4128498158"/>
                    </a:ext>
                  </a:extLst>
                </a:gridCol>
                <a:gridCol w="4313998">
                  <a:extLst>
                    <a:ext uri="{9D8B030D-6E8A-4147-A177-3AD203B41FA5}">
                      <a16:colId xmlns:a16="http://schemas.microsoft.com/office/drawing/2014/main" val="2233646966"/>
                    </a:ext>
                  </a:extLst>
                </a:gridCol>
                <a:gridCol w="875192">
                  <a:extLst>
                    <a:ext uri="{9D8B030D-6E8A-4147-A177-3AD203B41FA5}">
                      <a16:colId xmlns:a16="http://schemas.microsoft.com/office/drawing/2014/main" val="3899438761"/>
                    </a:ext>
                  </a:extLst>
                </a:gridCol>
                <a:gridCol w="1410107">
                  <a:extLst>
                    <a:ext uri="{9D8B030D-6E8A-4147-A177-3AD203B41FA5}">
                      <a16:colId xmlns:a16="http://schemas.microsoft.com/office/drawing/2014/main" val="3997877219"/>
                    </a:ext>
                  </a:extLst>
                </a:gridCol>
              </a:tblGrid>
              <a:tr h="524787"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Application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Location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Action Plan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Timeline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1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Responsibility </a:t>
                      </a:r>
                      <a:endParaRPr lang="en-US" sz="1600" b="1" i="0" u="none" strike="noStrike" cap="non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100476"/>
                  </a:ext>
                </a:extLst>
              </a:tr>
              <a:tr h="1298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Road 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construction</a:t>
                      </a:r>
                    </a:p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way project on existing Chennai - Bangalore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Highway.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way project on Chennai - Trichy Highway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Continuous engagement with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associations.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marL="0" indent="0" algn="l" fontAlgn="ctr">
                        <a:buFont typeface="Wingdings" panose="05000000000000000000" pitchFamily="2" charset="2"/>
                        <a:buNone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(Redkills , SP Koil assn)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performance establishment – TML vs AL 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Video testimonial collections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Jun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TSM/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ASM – sales </a:t>
                      </a:r>
                    </a:p>
                    <a:p>
                      <a:pPr algn="l" fontAlgn="ctr"/>
                      <a:endParaRPr lang="en-US" sz="1600" b="0" i="0" u="none" strike="noStrike" baseline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ctr"/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ASM - Service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2328075"/>
                  </a:ext>
                </a:extLst>
              </a:tr>
              <a:tr h="12992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metals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Singaara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Chennai – 2.0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Infra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projects in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Chennai surroundings .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Chennai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Metro projects phase 3.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Continuous engagement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with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key competition customers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  <a:p>
                      <a:pPr marL="0" indent="0" algn="l" fontAlgn="ctr">
                        <a:buFont typeface="Wingdings" panose="05000000000000000000" pitchFamily="2" charset="2"/>
                        <a:buNone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(AGR, SPR , AJS Infra) 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KMPL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establishment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to bridge the Price gap (AGR and KGS)</a:t>
                      </a:r>
                    </a:p>
                    <a:p>
                      <a:pPr marL="285750" indent="-285750" algn="l" fontAlgn="ctr"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back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trial/Testimonials</a:t>
                      </a:r>
                    </a:p>
                    <a:p>
                      <a:pPr marL="0" indent="0" algn="l" fontAlgn="ctr">
                        <a:buFont typeface="Wingdings" panose="05000000000000000000" pitchFamily="2" charset="2"/>
                        <a:buNone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  <a:r>
                        <a:rPr lang="en-US" sz="16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Jul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ASM - Service 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ctr"/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TSM /ASM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sales </a:t>
                      </a:r>
                    </a:p>
                  </a:txBody>
                  <a:tcPr marL="8021" marR="8021" marT="80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0697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983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 customer acquisition 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233968"/>
              </p:ext>
            </p:extLst>
          </p:nvPr>
        </p:nvGraphicFramePr>
        <p:xfrm>
          <a:off x="663120" y="1280954"/>
          <a:ext cx="10740753" cy="5289667"/>
        </p:xfrm>
        <a:graphic>
          <a:graphicData uri="http://schemas.openxmlformats.org/drawingml/2006/table">
            <a:tbl>
              <a:tblPr/>
              <a:tblGrid>
                <a:gridCol w="572609">
                  <a:extLst>
                    <a:ext uri="{9D8B030D-6E8A-4147-A177-3AD203B41FA5}">
                      <a16:colId xmlns:a16="http://schemas.microsoft.com/office/drawing/2014/main" val="741629056"/>
                    </a:ext>
                  </a:extLst>
                </a:gridCol>
                <a:gridCol w="1752530">
                  <a:extLst>
                    <a:ext uri="{9D8B030D-6E8A-4147-A177-3AD203B41FA5}">
                      <a16:colId xmlns:a16="http://schemas.microsoft.com/office/drawing/2014/main" val="1505052383"/>
                    </a:ext>
                  </a:extLst>
                </a:gridCol>
                <a:gridCol w="1284032">
                  <a:extLst>
                    <a:ext uri="{9D8B030D-6E8A-4147-A177-3AD203B41FA5}">
                      <a16:colId xmlns:a16="http://schemas.microsoft.com/office/drawing/2014/main" val="1627165944"/>
                    </a:ext>
                  </a:extLst>
                </a:gridCol>
                <a:gridCol w="1006403">
                  <a:extLst>
                    <a:ext uri="{9D8B030D-6E8A-4147-A177-3AD203B41FA5}">
                      <a16:colId xmlns:a16="http://schemas.microsoft.com/office/drawing/2014/main" val="334065438"/>
                    </a:ext>
                  </a:extLst>
                </a:gridCol>
                <a:gridCol w="1006403">
                  <a:extLst>
                    <a:ext uri="{9D8B030D-6E8A-4147-A177-3AD203B41FA5}">
                      <a16:colId xmlns:a16="http://schemas.microsoft.com/office/drawing/2014/main" val="2381382088"/>
                    </a:ext>
                  </a:extLst>
                </a:gridCol>
                <a:gridCol w="1197273">
                  <a:extLst>
                    <a:ext uri="{9D8B030D-6E8A-4147-A177-3AD203B41FA5}">
                      <a16:colId xmlns:a16="http://schemas.microsoft.com/office/drawing/2014/main" val="691903653"/>
                    </a:ext>
                  </a:extLst>
                </a:gridCol>
                <a:gridCol w="1041107">
                  <a:extLst>
                    <a:ext uri="{9D8B030D-6E8A-4147-A177-3AD203B41FA5}">
                      <a16:colId xmlns:a16="http://schemas.microsoft.com/office/drawing/2014/main" val="306580318"/>
                    </a:ext>
                  </a:extLst>
                </a:gridCol>
                <a:gridCol w="2880396">
                  <a:extLst>
                    <a:ext uri="{9D8B030D-6E8A-4147-A177-3AD203B41FA5}">
                      <a16:colId xmlns:a16="http://schemas.microsoft.com/office/drawing/2014/main" val="551430448"/>
                    </a:ext>
                  </a:extLst>
                </a:gridCol>
              </a:tblGrid>
              <a:tr h="5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Sl.No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Name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Fleet size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Purchase Plan FY 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Comptition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Segment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Action plan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372376"/>
                  </a:ext>
                </a:extLst>
              </a:tr>
              <a:tr h="5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Tambaram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/8x4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KMPL trial,  Top management engagement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5814757"/>
                  </a:ext>
                </a:extLst>
              </a:tr>
              <a:tr h="29387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 Blue metals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Pondicherry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TML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B2B user trial , Finance support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2027475"/>
                  </a:ext>
                </a:extLst>
              </a:tr>
              <a:tr h="5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AGR Group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 Koil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TML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/10x4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establisment - U 4825 H6 4V , After market support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5971183"/>
                  </a:ext>
                </a:extLst>
              </a:tr>
              <a:tr h="29387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Ganesh Blue metals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Kanchipuram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VECV / BB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B2B user trial , Service support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8106142"/>
                  </a:ext>
                </a:extLst>
              </a:tr>
              <a:tr h="5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 Traders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Arcot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Continuous engagement with customer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2373463"/>
                  </a:ext>
                </a:extLst>
              </a:tr>
              <a:tr h="5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Anukulas Infra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Vellore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B2B user trial , Continuous engagement with customer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184956"/>
                  </a:ext>
                </a:extLst>
              </a:tr>
              <a:tr h="5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SPL Infra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Alwarpet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TML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/8x4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Continuous engagement with customer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356500"/>
                  </a:ext>
                </a:extLst>
              </a:tr>
              <a:tr h="29387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Varadhaman Infra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Poonamalle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/10x4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B2B user trial , Service support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8622784"/>
                  </a:ext>
                </a:extLst>
              </a:tr>
              <a:tr h="5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Elan minerals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 Nager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TML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/8x4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Continuous engagement with customer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2308516"/>
                  </a:ext>
                </a:extLst>
              </a:tr>
              <a:tr h="29387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SSK Blue metals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Pondicherry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TML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B2B user trial , Finance support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9447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251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RA FY 23- Ashok">
  <a:themeElements>
    <a:clrScheme name="AL Custom Blue palette">
      <a:dk1>
        <a:srgbClr val="003764"/>
      </a:dk1>
      <a:lt1>
        <a:srgbClr val="FFFFFF"/>
      </a:lt1>
      <a:dk2>
        <a:srgbClr val="0070C0"/>
      </a:dk2>
      <a:lt2>
        <a:srgbClr val="E1F1FF"/>
      </a:lt2>
      <a:accent1>
        <a:srgbClr val="003F72"/>
      </a:accent1>
      <a:accent2>
        <a:srgbClr val="0041C4"/>
      </a:accent2>
      <a:accent3>
        <a:srgbClr val="5CD3FF"/>
      </a:accent3>
      <a:accent4>
        <a:srgbClr val="00C8A1"/>
      </a:accent4>
      <a:accent5>
        <a:srgbClr val="C5EF01"/>
      </a:accent5>
      <a:accent6>
        <a:srgbClr val="99FFCC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985B64F-57E0-4780-9DF1-3A5FE3C3067F}" vid="{C12C6343-F244-496C-B507-79FACB4DE66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KRA FY 23- Ashok</Template>
  <TotalTime>387</TotalTime>
  <Words>1628</Words>
  <Application>Microsoft Office PowerPoint</Application>
  <PresentationFormat>Widescreen</PresentationFormat>
  <Paragraphs>837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Wingdings</vt:lpstr>
      <vt:lpstr>KRA FY 23- Ashok</vt:lpstr>
      <vt:lpstr>FY 24 - Way forward - Tippers</vt:lpstr>
      <vt:lpstr>Key highlights </vt:lpstr>
      <vt:lpstr>Heat Map  - FY 23</vt:lpstr>
      <vt:lpstr>Market Map | FY (2023-24)</vt:lpstr>
      <vt:lpstr>Branch wise – Plan FY 24</vt:lpstr>
      <vt:lpstr>Action Plan – 6x4 Tipper </vt:lpstr>
      <vt:lpstr>Action Plan – 8x4 Tipper </vt:lpstr>
      <vt:lpstr>Action Plan – 10x4 Tipper </vt:lpstr>
      <vt:lpstr>Competition customer acquisition </vt:lpstr>
      <vt:lpstr>Top potential customers</vt:lpstr>
      <vt:lpstr>Top potential customers</vt:lpstr>
      <vt:lpstr>Support required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 24 - Way forward - Tippers</dc:title>
  <dc:creator>Ashok T (Sales)</dc:creator>
  <cp:lastModifiedBy>Georgebirla  Bose ( SALES)</cp:lastModifiedBy>
  <cp:revision>22</cp:revision>
  <dcterms:created xsi:type="dcterms:W3CDTF">2023-05-08T07:07:48Z</dcterms:created>
  <dcterms:modified xsi:type="dcterms:W3CDTF">2023-10-04T11:01:17Z</dcterms:modified>
</cp:coreProperties>
</file>

<file path=docProps/thumbnail.jpeg>
</file>